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73" r:id="rId3"/>
    <p:sldId id="290" r:id="rId4"/>
    <p:sldId id="259" r:id="rId5"/>
    <p:sldId id="291" r:id="rId6"/>
    <p:sldId id="292" r:id="rId7"/>
    <p:sldId id="293" r:id="rId8"/>
    <p:sldId id="263" r:id="rId9"/>
    <p:sldId id="258" r:id="rId10"/>
    <p:sldId id="305" r:id="rId11"/>
    <p:sldId id="280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CC491E72-F7DD-432F-B935-0AA2977D436F}">
          <p14:sldIdLst>
            <p14:sldId id="270"/>
            <p14:sldId id="273"/>
            <p14:sldId id="290"/>
            <p14:sldId id="259"/>
            <p14:sldId id="291"/>
            <p14:sldId id="292"/>
            <p14:sldId id="293"/>
            <p14:sldId id="263"/>
          </p14:sldIdLst>
        </p14:section>
        <p14:section name="Wahlpflichtfächer" id="{F4A63D12-E0CC-4F37-A53A-FA09D573BC6A}">
          <p14:sldIdLst/>
        </p14:section>
        <p14:section name="Ausblick" id="{ED276595-DB57-4D4B-837F-377CCA427A0D}">
          <p14:sldIdLst>
            <p14:sldId id="258"/>
            <p14:sldId id="305"/>
          </p14:sldIdLst>
        </p14:section>
        <p14:section name="Ganztakt" id="{873D5438-E814-4568-9A5E-DC98C2537ED5}">
          <p14:sldIdLst/>
        </p14:section>
        <p14:section name="Was erwartet euch" id="{80E87B8E-1AFB-4C1D-BD4D-85E8D929DCE1}">
          <p14:sldIdLst>
            <p14:sldId id="280"/>
          </p14:sldIdLst>
        </p14:section>
        <p14:section name="Bewerbung" id="{B9089814-32ED-4F9E-8442-35B9E9B8AEF2}">
          <p14:sldIdLst/>
        </p14:section>
        <p14:section name="Übertritt" id="{9A75A64C-E97B-45B6-A019-FA5F6B00AA55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71AA"/>
    <a:srgbClr val="FFDE2F"/>
    <a:srgbClr val="C90DBC"/>
    <a:srgbClr val="7A92BD"/>
    <a:srgbClr val="1468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A644EA-E28A-47AF-9C1D-7DFAFBFB8DA4}" v="151" dt="2024-11-04T20:57:46.142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75F4DE-3ADA-490B-83E0-05B0D5C0FFE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2B3DE9-A7EB-49CD-BA6D-70F0E1E5CE4F}">
      <dgm:prSet/>
      <dgm:spPr/>
      <dgm:t>
        <a:bodyPr/>
        <a:lstStyle/>
        <a:p>
          <a:r>
            <a:rPr lang="en-US" dirty="0" err="1"/>
            <a:t>Fachakademie</a:t>
          </a:r>
          <a:r>
            <a:rPr lang="en-US" dirty="0"/>
            <a:t>/</a:t>
          </a:r>
        </a:p>
        <a:p>
          <a:r>
            <a:rPr lang="en-US" dirty="0" err="1"/>
            <a:t>Berufsfachschule</a:t>
          </a:r>
          <a:endParaRPr lang="en-US" dirty="0"/>
        </a:p>
      </dgm:t>
    </dgm:pt>
    <dgm:pt modelId="{825F4464-21A2-40E7-B39C-84B4AC21EA79}" type="parTrans" cxnId="{3C96171A-AF4E-4E0E-9340-54C384240A8D}">
      <dgm:prSet/>
      <dgm:spPr/>
      <dgm:t>
        <a:bodyPr/>
        <a:lstStyle/>
        <a:p>
          <a:endParaRPr lang="en-US"/>
        </a:p>
      </dgm:t>
    </dgm:pt>
    <dgm:pt modelId="{94296E25-725F-4528-BB52-4988EB8008B1}" type="sibTrans" cxnId="{3C96171A-AF4E-4E0E-9340-54C384240A8D}">
      <dgm:prSet/>
      <dgm:spPr/>
      <dgm:t>
        <a:bodyPr/>
        <a:lstStyle/>
        <a:p>
          <a:endParaRPr lang="en-US"/>
        </a:p>
      </dgm:t>
    </dgm:pt>
    <dgm:pt modelId="{7DE2DCCF-74E4-4B24-8AD3-40CD99FB8B9B}">
      <dgm:prSet/>
      <dgm:spPr/>
      <dgm:t>
        <a:bodyPr/>
        <a:lstStyle/>
        <a:p>
          <a:r>
            <a:rPr lang="en-US" dirty="0" err="1"/>
            <a:t>Berufsausbildung</a:t>
          </a:r>
          <a:r>
            <a:rPr lang="en-US"/>
            <a:t>  </a:t>
          </a:r>
          <a:r>
            <a:rPr lang="en-US" dirty="0" err="1"/>
            <a:t>Berufsschule</a:t>
          </a:r>
          <a:endParaRPr lang="en-US" dirty="0"/>
        </a:p>
      </dgm:t>
    </dgm:pt>
    <dgm:pt modelId="{6F3CFC8B-91E0-453C-ACE0-C3CCB20B3B19}" type="parTrans" cxnId="{EF5C3732-2BE6-43C1-8CE5-0AAD5219173E}">
      <dgm:prSet/>
      <dgm:spPr/>
      <dgm:t>
        <a:bodyPr/>
        <a:lstStyle/>
        <a:p>
          <a:endParaRPr lang="en-US"/>
        </a:p>
      </dgm:t>
    </dgm:pt>
    <dgm:pt modelId="{DD355CE7-EAEB-4AE2-89CB-B6469C665EC6}" type="sibTrans" cxnId="{EF5C3732-2BE6-43C1-8CE5-0AAD5219173E}">
      <dgm:prSet/>
      <dgm:spPr/>
      <dgm:t>
        <a:bodyPr/>
        <a:lstStyle/>
        <a:p>
          <a:endParaRPr lang="en-US"/>
        </a:p>
      </dgm:t>
    </dgm:pt>
    <dgm:pt modelId="{3137DBF8-E2EB-461E-9762-3A5051CBF8C6}">
      <dgm:prSet/>
      <dgm:spPr/>
      <dgm:t>
        <a:bodyPr/>
        <a:lstStyle/>
        <a:p>
          <a:r>
            <a:rPr lang="en-US"/>
            <a:t>Fachoberschule</a:t>
          </a:r>
        </a:p>
      </dgm:t>
    </dgm:pt>
    <dgm:pt modelId="{0CCBF28C-A2B0-4BEB-890A-952E67EAB926}" type="parTrans" cxnId="{F94D889B-ED36-49C5-92A7-FD99E877EEF2}">
      <dgm:prSet/>
      <dgm:spPr/>
      <dgm:t>
        <a:bodyPr/>
        <a:lstStyle/>
        <a:p>
          <a:endParaRPr lang="en-US"/>
        </a:p>
      </dgm:t>
    </dgm:pt>
    <dgm:pt modelId="{85801511-6127-4F97-9AF4-CEB274F4AEE3}" type="sibTrans" cxnId="{F94D889B-ED36-49C5-92A7-FD99E877EEF2}">
      <dgm:prSet/>
      <dgm:spPr/>
      <dgm:t>
        <a:bodyPr/>
        <a:lstStyle/>
        <a:p>
          <a:endParaRPr lang="en-US"/>
        </a:p>
      </dgm:t>
    </dgm:pt>
    <dgm:pt modelId="{D7A3540D-91FC-486E-B657-0838AAD23ED0}">
      <dgm:prSet/>
      <dgm:spPr/>
      <dgm:t>
        <a:bodyPr/>
        <a:lstStyle/>
        <a:p>
          <a:r>
            <a:rPr lang="en-US"/>
            <a:t>Gymnasium</a:t>
          </a:r>
        </a:p>
      </dgm:t>
    </dgm:pt>
    <dgm:pt modelId="{9369EE7A-974D-4310-A46E-85F29F8F3319}" type="parTrans" cxnId="{8B364E24-C585-43E3-B446-9FD023F7FB43}">
      <dgm:prSet/>
      <dgm:spPr/>
      <dgm:t>
        <a:bodyPr/>
        <a:lstStyle/>
        <a:p>
          <a:endParaRPr lang="en-US"/>
        </a:p>
      </dgm:t>
    </dgm:pt>
    <dgm:pt modelId="{9CE6B993-E18F-4D01-82EC-3C945BD04073}" type="sibTrans" cxnId="{8B364E24-C585-43E3-B446-9FD023F7FB43}">
      <dgm:prSet/>
      <dgm:spPr/>
      <dgm:t>
        <a:bodyPr/>
        <a:lstStyle/>
        <a:p>
          <a:endParaRPr lang="en-US"/>
        </a:p>
      </dgm:t>
    </dgm:pt>
    <dgm:pt modelId="{EBB173B8-5A55-4A6A-BF9D-96477F89F905}" type="pres">
      <dgm:prSet presAssocID="{C175F4DE-3ADA-490B-83E0-05B0D5C0FFE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96E8264-DCF8-4409-8376-8D88BB92DABE}" type="pres">
      <dgm:prSet presAssocID="{B22B3DE9-A7EB-49CD-BA6D-70F0E1E5CE4F}" presName="hierRoot1" presStyleCnt="0"/>
      <dgm:spPr/>
    </dgm:pt>
    <dgm:pt modelId="{A06216A7-F13C-4EE0-93BE-D29DFD70F318}" type="pres">
      <dgm:prSet presAssocID="{B22B3DE9-A7EB-49CD-BA6D-70F0E1E5CE4F}" presName="composite" presStyleCnt="0"/>
      <dgm:spPr/>
    </dgm:pt>
    <dgm:pt modelId="{6C29D7E2-FB34-458E-BCCB-3F1E31C44878}" type="pres">
      <dgm:prSet presAssocID="{B22B3DE9-A7EB-49CD-BA6D-70F0E1E5CE4F}" presName="background" presStyleLbl="node0" presStyleIdx="0" presStyleCnt="4"/>
      <dgm:spPr/>
    </dgm:pt>
    <dgm:pt modelId="{6A854DE9-87C8-4EB8-8D0F-27EB9AC4301B}" type="pres">
      <dgm:prSet presAssocID="{B22B3DE9-A7EB-49CD-BA6D-70F0E1E5CE4F}" presName="text" presStyleLbl="fgAcc0" presStyleIdx="0" presStyleCnt="4">
        <dgm:presLayoutVars>
          <dgm:chPref val="3"/>
        </dgm:presLayoutVars>
      </dgm:prSet>
      <dgm:spPr/>
    </dgm:pt>
    <dgm:pt modelId="{FD032AD9-FC29-42C5-851A-37E8E5FB836A}" type="pres">
      <dgm:prSet presAssocID="{B22B3DE9-A7EB-49CD-BA6D-70F0E1E5CE4F}" presName="hierChild2" presStyleCnt="0"/>
      <dgm:spPr/>
    </dgm:pt>
    <dgm:pt modelId="{2F261DA4-FB37-4D0B-A1F0-8C546AC5DCB7}" type="pres">
      <dgm:prSet presAssocID="{7DE2DCCF-74E4-4B24-8AD3-40CD99FB8B9B}" presName="hierRoot1" presStyleCnt="0"/>
      <dgm:spPr/>
    </dgm:pt>
    <dgm:pt modelId="{58BD4FBE-B943-401D-B1C7-86F2FFD6AFB7}" type="pres">
      <dgm:prSet presAssocID="{7DE2DCCF-74E4-4B24-8AD3-40CD99FB8B9B}" presName="composite" presStyleCnt="0"/>
      <dgm:spPr/>
    </dgm:pt>
    <dgm:pt modelId="{4189DA71-EF9A-4862-9A03-412C6E25967D}" type="pres">
      <dgm:prSet presAssocID="{7DE2DCCF-74E4-4B24-8AD3-40CD99FB8B9B}" presName="background" presStyleLbl="node0" presStyleIdx="1" presStyleCnt="4"/>
      <dgm:spPr/>
    </dgm:pt>
    <dgm:pt modelId="{98C3449A-A99D-4281-B49D-2C2960B22AEE}" type="pres">
      <dgm:prSet presAssocID="{7DE2DCCF-74E4-4B24-8AD3-40CD99FB8B9B}" presName="text" presStyleLbl="fgAcc0" presStyleIdx="1" presStyleCnt="4">
        <dgm:presLayoutVars>
          <dgm:chPref val="3"/>
        </dgm:presLayoutVars>
      </dgm:prSet>
      <dgm:spPr/>
    </dgm:pt>
    <dgm:pt modelId="{8DD994C3-6D47-4C9D-87FA-657C821747E9}" type="pres">
      <dgm:prSet presAssocID="{7DE2DCCF-74E4-4B24-8AD3-40CD99FB8B9B}" presName="hierChild2" presStyleCnt="0"/>
      <dgm:spPr/>
    </dgm:pt>
    <dgm:pt modelId="{CFC06335-099A-4FB5-98F2-1AE665ECABB1}" type="pres">
      <dgm:prSet presAssocID="{3137DBF8-E2EB-461E-9762-3A5051CBF8C6}" presName="hierRoot1" presStyleCnt="0"/>
      <dgm:spPr/>
    </dgm:pt>
    <dgm:pt modelId="{EBDCC045-E283-411A-9668-75699A7244F0}" type="pres">
      <dgm:prSet presAssocID="{3137DBF8-E2EB-461E-9762-3A5051CBF8C6}" presName="composite" presStyleCnt="0"/>
      <dgm:spPr/>
    </dgm:pt>
    <dgm:pt modelId="{E6E246D5-4976-4049-ABA2-A505E57AE0FF}" type="pres">
      <dgm:prSet presAssocID="{3137DBF8-E2EB-461E-9762-3A5051CBF8C6}" presName="background" presStyleLbl="node0" presStyleIdx="2" presStyleCnt="4"/>
      <dgm:spPr/>
    </dgm:pt>
    <dgm:pt modelId="{392696F6-84AA-4D78-B58C-0F262485585B}" type="pres">
      <dgm:prSet presAssocID="{3137DBF8-E2EB-461E-9762-3A5051CBF8C6}" presName="text" presStyleLbl="fgAcc0" presStyleIdx="2" presStyleCnt="4">
        <dgm:presLayoutVars>
          <dgm:chPref val="3"/>
        </dgm:presLayoutVars>
      </dgm:prSet>
      <dgm:spPr/>
    </dgm:pt>
    <dgm:pt modelId="{4A6759A5-1E7B-45AE-BB95-E4D8C0A0DCBC}" type="pres">
      <dgm:prSet presAssocID="{3137DBF8-E2EB-461E-9762-3A5051CBF8C6}" presName="hierChild2" presStyleCnt="0"/>
      <dgm:spPr/>
    </dgm:pt>
    <dgm:pt modelId="{25E450A2-DA58-4C72-ADBF-E60FDF6DEAE9}" type="pres">
      <dgm:prSet presAssocID="{D7A3540D-91FC-486E-B657-0838AAD23ED0}" presName="hierRoot1" presStyleCnt="0"/>
      <dgm:spPr/>
    </dgm:pt>
    <dgm:pt modelId="{09C41F14-0D07-4ACB-B0DA-5147CABDE223}" type="pres">
      <dgm:prSet presAssocID="{D7A3540D-91FC-486E-B657-0838AAD23ED0}" presName="composite" presStyleCnt="0"/>
      <dgm:spPr/>
    </dgm:pt>
    <dgm:pt modelId="{74863847-2B96-4D7F-9B8D-4CE593FF903A}" type="pres">
      <dgm:prSet presAssocID="{D7A3540D-91FC-486E-B657-0838AAD23ED0}" presName="background" presStyleLbl="node0" presStyleIdx="3" presStyleCnt="4"/>
      <dgm:spPr/>
    </dgm:pt>
    <dgm:pt modelId="{32829B82-320C-4AB8-85E1-36B3DDFD35BC}" type="pres">
      <dgm:prSet presAssocID="{D7A3540D-91FC-486E-B657-0838AAD23ED0}" presName="text" presStyleLbl="fgAcc0" presStyleIdx="3" presStyleCnt="4">
        <dgm:presLayoutVars>
          <dgm:chPref val="3"/>
        </dgm:presLayoutVars>
      </dgm:prSet>
      <dgm:spPr/>
    </dgm:pt>
    <dgm:pt modelId="{E16426A3-D11A-4187-8B47-1EF74166253A}" type="pres">
      <dgm:prSet presAssocID="{D7A3540D-91FC-486E-B657-0838AAD23ED0}" presName="hierChild2" presStyleCnt="0"/>
      <dgm:spPr/>
    </dgm:pt>
  </dgm:ptLst>
  <dgm:cxnLst>
    <dgm:cxn modelId="{3C96171A-AF4E-4E0E-9340-54C384240A8D}" srcId="{C175F4DE-3ADA-490B-83E0-05B0D5C0FFE0}" destId="{B22B3DE9-A7EB-49CD-BA6D-70F0E1E5CE4F}" srcOrd="0" destOrd="0" parTransId="{825F4464-21A2-40E7-B39C-84B4AC21EA79}" sibTransId="{94296E25-725F-4528-BB52-4988EB8008B1}"/>
    <dgm:cxn modelId="{EAB9201E-4F1C-4194-9AF3-3F071B93F9EE}" type="presOf" srcId="{3137DBF8-E2EB-461E-9762-3A5051CBF8C6}" destId="{392696F6-84AA-4D78-B58C-0F262485585B}" srcOrd="0" destOrd="0" presId="urn:microsoft.com/office/officeart/2005/8/layout/hierarchy1"/>
    <dgm:cxn modelId="{8B364E24-C585-43E3-B446-9FD023F7FB43}" srcId="{C175F4DE-3ADA-490B-83E0-05B0D5C0FFE0}" destId="{D7A3540D-91FC-486E-B657-0838AAD23ED0}" srcOrd="3" destOrd="0" parTransId="{9369EE7A-974D-4310-A46E-85F29F8F3319}" sibTransId="{9CE6B993-E18F-4D01-82EC-3C945BD04073}"/>
    <dgm:cxn modelId="{EF5C3732-2BE6-43C1-8CE5-0AAD5219173E}" srcId="{C175F4DE-3ADA-490B-83E0-05B0D5C0FFE0}" destId="{7DE2DCCF-74E4-4B24-8AD3-40CD99FB8B9B}" srcOrd="1" destOrd="0" parTransId="{6F3CFC8B-91E0-453C-ACE0-C3CCB20B3B19}" sibTransId="{DD355CE7-EAEB-4AE2-89CB-B6469C665EC6}"/>
    <dgm:cxn modelId="{3747B55D-15ED-47B4-8753-C28A82242E30}" type="presOf" srcId="{D7A3540D-91FC-486E-B657-0838AAD23ED0}" destId="{32829B82-320C-4AB8-85E1-36B3DDFD35BC}" srcOrd="0" destOrd="0" presId="urn:microsoft.com/office/officeart/2005/8/layout/hierarchy1"/>
    <dgm:cxn modelId="{F94D889B-ED36-49C5-92A7-FD99E877EEF2}" srcId="{C175F4DE-3ADA-490B-83E0-05B0D5C0FFE0}" destId="{3137DBF8-E2EB-461E-9762-3A5051CBF8C6}" srcOrd="2" destOrd="0" parTransId="{0CCBF28C-A2B0-4BEB-890A-952E67EAB926}" sibTransId="{85801511-6127-4F97-9AF4-CEB274F4AEE3}"/>
    <dgm:cxn modelId="{0A0AC09F-0C74-49D0-B838-CC462155090E}" type="presOf" srcId="{7DE2DCCF-74E4-4B24-8AD3-40CD99FB8B9B}" destId="{98C3449A-A99D-4281-B49D-2C2960B22AEE}" srcOrd="0" destOrd="0" presId="urn:microsoft.com/office/officeart/2005/8/layout/hierarchy1"/>
    <dgm:cxn modelId="{DB1E4AAF-ACD9-43CF-A7CB-7B219AC77B2A}" type="presOf" srcId="{C175F4DE-3ADA-490B-83E0-05B0D5C0FFE0}" destId="{EBB173B8-5A55-4A6A-BF9D-96477F89F905}" srcOrd="0" destOrd="0" presId="urn:microsoft.com/office/officeart/2005/8/layout/hierarchy1"/>
    <dgm:cxn modelId="{471AEEB7-4A27-4AA6-87AC-D3B6A26FA10F}" type="presOf" srcId="{B22B3DE9-A7EB-49CD-BA6D-70F0E1E5CE4F}" destId="{6A854DE9-87C8-4EB8-8D0F-27EB9AC4301B}" srcOrd="0" destOrd="0" presId="urn:microsoft.com/office/officeart/2005/8/layout/hierarchy1"/>
    <dgm:cxn modelId="{77FFF753-77DC-4F9C-8ADA-12DEB25EE1DF}" type="presParOf" srcId="{EBB173B8-5A55-4A6A-BF9D-96477F89F905}" destId="{A96E8264-DCF8-4409-8376-8D88BB92DABE}" srcOrd="0" destOrd="0" presId="urn:microsoft.com/office/officeart/2005/8/layout/hierarchy1"/>
    <dgm:cxn modelId="{34C3754B-9EEE-4D03-B8A2-A65029C3BA99}" type="presParOf" srcId="{A96E8264-DCF8-4409-8376-8D88BB92DABE}" destId="{A06216A7-F13C-4EE0-93BE-D29DFD70F318}" srcOrd="0" destOrd="0" presId="urn:microsoft.com/office/officeart/2005/8/layout/hierarchy1"/>
    <dgm:cxn modelId="{EED4CC83-E3E0-409C-9EFF-D883DD8B2D1A}" type="presParOf" srcId="{A06216A7-F13C-4EE0-93BE-D29DFD70F318}" destId="{6C29D7E2-FB34-458E-BCCB-3F1E31C44878}" srcOrd="0" destOrd="0" presId="urn:microsoft.com/office/officeart/2005/8/layout/hierarchy1"/>
    <dgm:cxn modelId="{82356B97-8A57-4A5B-BA9E-F58C0D7D4F26}" type="presParOf" srcId="{A06216A7-F13C-4EE0-93BE-D29DFD70F318}" destId="{6A854DE9-87C8-4EB8-8D0F-27EB9AC4301B}" srcOrd="1" destOrd="0" presId="urn:microsoft.com/office/officeart/2005/8/layout/hierarchy1"/>
    <dgm:cxn modelId="{222BF438-8B62-41F7-88EB-05F3817D7A3D}" type="presParOf" srcId="{A96E8264-DCF8-4409-8376-8D88BB92DABE}" destId="{FD032AD9-FC29-42C5-851A-37E8E5FB836A}" srcOrd="1" destOrd="0" presId="urn:microsoft.com/office/officeart/2005/8/layout/hierarchy1"/>
    <dgm:cxn modelId="{E8BE0FD4-56AA-4F8C-AED2-F74A381DD0D9}" type="presParOf" srcId="{EBB173B8-5A55-4A6A-BF9D-96477F89F905}" destId="{2F261DA4-FB37-4D0B-A1F0-8C546AC5DCB7}" srcOrd="1" destOrd="0" presId="urn:microsoft.com/office/officeart/2005/8/layout/hierarchy1"/>
    <dgm:cxn modelId="{FC275DC7-E281-4DD9-9D61-944272C390C2}" type="presParOf" srcId="{2F261DA4-FB37-4D0B-A1F0-8C546AC5DCB7}" destId="{58BD4FBE-B943-401D-B1C7-86F2FFD6AFB7}" srcOrd="0" destOrd="0" presId="urn:microsoft.com/office/officeart/2005/8/layout/hierarchy1"/>
    <dgm:cxn modelId="{52AC7E59-1CE0-498C-B196-79D005265038}" type="presParOf" srcId="{58BD4FBE-B943-401D-B1C7-86F2FFD6AFB7}" destId="{4189DA71-EF9A-4862-9A03-412C6E25967D}" srcOrd="0" destOrd="0" presId="urn:microsoft.com/office/officeart/2005/8/layout/hierarchy1"/>
    <dgm:cxn modelId="{DD4CBE53-B5BE-42B7-92F4-71FA4F775915}" type="presParOf" srcId="{58BD4FBE-B943-401D-B1C7-86F2FFD6AFB7}" destId="{98C3449A-A99D-4281-B49D-2C2960B22AEE}" srcOrd="1" destOrd="0" presId="urn:microsoft.com/office/officeart/2005/8/layout/hierarchy1"/>
    <dgm:cxn modelId="{D7DFC27D-6131-4D6E-986F-C8C95D066D7A}" type="presParOf" srcId="{2F261DA4-FB37-4D0B-A1F0-8C546AC5DCB7}" destId="{8DD994C3-6D47-4C9D-87FA-657C821747E9}" srcOrd="1" destOrd="0" presId="urn:microsoft.com/office/officeart/2005/8/layout/hierarchy1"/>
    <dgm:cxn modelId="{90D8C777-70DE-4EBB-BD09-2399E6D7D652}" type="presParOf" srcId="{EBB173B8-5A55-4A6A-BF9D-96477F89F905}" destId="{CFC06335-099A-4FB5-98F2-1AE665ECABB1}" srcOrd="2" destOrd="0" presId="urn:microsoft.com/office/officeart/2005/8/layout/hierarchy1"/>
    <dgm:cxn modelId="{68622FC3-4FEF-450E-BE63-E52CFB9BF8CA}" type="presParOf" srcId="{CFC06335-099A-4FB5-98F2-1AE665ECABB1}" destId="{EBDCC045-E283-411A-9668-75699A7244F0}" srcOrd="0" destOrd="0" presId="urn:microsoft.com/office/officeart/2005/8/layout/hierarchy1"/>
    <dgm:cxn modelId="{40F568B5-244A-4F4D-BB3F-A41B2CAA10BF}" type="presParOf" srcId="{EBDCC045-E283-411A-9668-75699A7244F0}" destId="{E6E246D5-4976-4049-ABA2-A505E57AE0FF}" srcOrd="0" destOrd="0" presId="urn:microsoft.com/office/officeart/2005/8/layout/hierarchy1"/>
    <dgm:cxn modelId="{C199AD2E-B583-4B1C-98E5-1E988FE1548A}" type="presParOf" srcId="{EBDCC045-E283-411A-9668-75699A7244F0}" destId="{392696F6-84AA-4D78-B58C-0F262485585B}" srcOrd="1" destOrd="0" presId="urn:microsoft.com/office/officeart/2005/8/layout/hierarchy1"/>
    <dgm:cxn modelId="{F7A13BA7-C20A-43CA-88ED-53D04CF04582}" type="presParOf" srcId="{CFC06335-099A-4FB5-98F2-1AE665ECABB1}" destId="{4A6759A5-1E7B-45AE-BB95-E4D8C0A0DCBC}" srcOrd="1" destOrd="0" presId="urn:microsoft.com/office/officeart/2005/8/layout/hierarchy1"/>
    <dgm:cxn modelId="{3FE30059-91DE-4504-8A83-4955D267DBC6}" type="presParOf" srcId="{EBB173B8-5A55-4A6A-BF9D-96477F89F905}" destId="{25E450A2-DA58-4C72-ADBF-E60FDF6DEAE9}" srcOrd="3" destOrd="0" presId="urn:microsoft.com/office/officeart/2005/8/layout/hierarchy1"/>
    <dgm:cxn modelId="{9111C6B1-5ACA-440D-9147-35576C32FC43}" type="presParOf" srcId="{25E450A2-DA58-4C72-ADBF-E60FDF6DEAE9}" destId="{09C41F14-0D07-4ACB-B0DA-5147CABDE223}" srcOrd="0" destOrd="0" presId="urn:microsoft.com/office/officeart/2005/8/layout/hierarchy1"/>
    <dgm:cxn modelId="{1BF56A9F-18CF-498D-8ECF-BD8CF435C451}" type="presParOf" srcId="{09C41F14-0D07-4ACB-B0DA-5147CABDE223}" destId="{74863847-2B96-4D7F-9B8D-4CE593FF903A}" srcOrd="0" destOrd="0" presId="urn:microsoft.com/office/officeart/2005/8/layout/hierarchy1"/>
    <dgm:cxn modelId="{CE901272-A7FB-4294-BBE3-31A158D6C9B9}" type="presParOf" srcId="{09C41F14-0D07-4ACB-B0DA-5147CABDE223}" destId="{32829B82-320C-4AB8-85E1-36B3DDFD35BC}" srcOrd="1" destOrd="0" presId="urn:microsoft.com/office/officeart/2005/8/layout/hierarchy1"/>
    <dgm:cxn modelId="{D803DFF0-4ACF-433F-8F0C-09698986BA3F}" type="presParOf" srcId="{25E450A2-DA58-4C72-ADBF-E60FDF6DEAE9}" destId="{E16426A3-D11A-4187-8B47-1EF74166253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29D7E2-FB34-458E-BCCB-3F1E31C44878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854DE9-87C8-4EB8-8D0F-27EB9AC4301B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Fachakademie</a:t>
          </a:r>
          <a:r>
            <a:rPr lang="en-US" sz="2200" kern="1200" dirty="0"/>
            <a:t>/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Berufsfachschule</a:t>
          </a:r>
          <a:endParaRPr lang="en-US" sz="2200" kern="1200" dirty="0"/>
        </a:p>
      </dsp:txBody>
      <dsp:txXfrm>
        <a:off x="299702" y="1282093"/>
        <a:ext cx="2200851" cy="1366505"/>
      </dsp:txXfrm>
    </dsp:sp>
    <dsp:sp modelId="{4189DA71-EF9A-4862-9A03-412C6E25967D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C3449A-A99D-4281-B49D-2C2960B22AEE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 err="1"/>
            <a:t>Berufsausbildung</a:t>
          </a:r>
          <a:r>
            <a:rPr lang="en-US" sz="2200" kern="1200"/>
            <a:t>  </a:t>
          </a:r>
          <a:r>
            <a:rPr lang="en-US" sz="2200" kern="1200" dirty="0" err="1"/>
            <a:t>Berufsschule</a:t>
          </a:r>
          <a:endParaRPr lang="en-US" sz="2200" kern="1200" dirty="0"/>
        </a:p>
      </dsp:txBody>
      <dsp:txXfrm>
        <a:off x="3093555" y="1282093"/>
        <a:ext cx="2200851" cy="1366505"/>
      </dsp:txXfrm>
    </dsp:sp>
    <dsp:sp modelId="{E6E246D5-4976-4049-ABA2-A505E57AE0FF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696F6-84AA-4D78-B58C-0F262485585B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Fachoberschule</a:t>
          </a:r>
        </a:p>
      </dsp:txBody>
      <dsp:txXfrm>
        <a:off x="5887408" y="1282093"/>
        <a:ext cx="2200851" cy="1366505"/>
      </dsp:txXfrm>
    </dsp:sp>
    <dsp:sp modelId="{74863847-2B96-4D7F-9B8D-4CE593FF903A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29B82-320C-4AB8-85E1-36B3DDFD35BC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Gymnasium</a:t>
          </a:r>
        </a:p>
      </dsp:txBody>
      <dsp:txXfrm>
        <a:off x="8681261" y="1282093"/>
        <a:ext cx="2200851" cy="136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F8C14-E4CF-44A1-A113-3DFD361B23C5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23D31D-3B1B-4CAD-BAAE-CD5B902A46F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4451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23D31D-3B1B-4CAD-BAAE-CD5B902A46F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160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FFE91-105F-48A0-BE2E-E1D47E840E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EE1DE69-FF5B-4DE3-BDA2-3405B2F86D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3FCA14-300B-425C-A6F3-10A6C3EAD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8362C0-D7DB-44CC-9204-2C8ED2075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11FA88-9504-4173-B7F0-606A4FE95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7600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F62B0E-5197-4AE1-AFBF-0727591A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34B689A-38C9-46E8-8F90-E5DA4320F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EE8CF1-EA93-4E41-8082-3C5ECBEA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7672E2-A0C8-4E69-902A-A83CFA8CF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B75F9A-6280-4C5A-9B03-DD8AA7212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4523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031D3DB-DEF8-49B7-9566-FC3043DF41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44FF1AB-F318-43B4-9D80-FC25F7A77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13BD8C9-6013-44AC-A282-F128C2278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54CED4-7BD0-40CA-BF4F-1427A9B47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50121-2F9C-4ED8-8479-94B5FC4DF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4840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922919-5DC2-4188-9F7E-8FF1619D5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2F68C6B-D936-49C2-ABC8-F87D6FEC0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D32325-456E-47D3-977B-7CF4C7224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51CEA9-AF58-4D56-A790-7106A686D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1A07AD1-4129-4E3A-B724-3C930404F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637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C9E624-FB5C-4BEE-BC8E-5BEC79FA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D4EF86-9E83-4BD9-AA0A-D67D06DB9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E80B71-6C6E-4C11-8AC8-889EC1652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FFD2E0-6114-41C3-988F-C8CF3A8CF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77839C-544F-42CE-B61D-C70D6D360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354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1F9981-3242-4DC3-9596-B3B84B600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572CC8-2DD0-4220-941B-A0EA922593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DB21BE7-312E-4900-8069-EB843F9558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9C10D1-E797-4AB4-A79C-398EBAEC3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53A14F7-4B1D-4134-A201-310ECEFF3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3BEC4D0-6B85-4D2F-A943-D2E3510BE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232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9AAB12-02CE-4EA7-B9E1-3F13C54C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1CC088F-C265-4016-B554-09F267B1B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E47ED8-D206-4B0E-8252-1F7ABC73C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FE5C84A-DDE0-41A7-A4CF-4D20AA2EC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5A8AF19-46D8-4C22-9465-D78053973D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55F150B-1850-448D-8A77-26D307889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6AA71DE-B2BA-47C3-9C5A-38D574C5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5308B4C-3117-4800-BCA3-8F97319412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5259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B77C49-3F1B-44CD-8900-50FA6391D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1B54CEE-22D5-4750-BC97-E4D2B068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10D7A62-4CC0-4F5C-812C-FF9A51977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96010E3-6543-49AE-8EDB-90B23BE35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322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7983A95-2C3D-4FA2-8591-C59CCE5ED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73D7A53-F734-4289-A5E4-E6A56C3BD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15AA93-2826-4CC4-AA50-D54381D71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5989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DF1566-D82C-4C92-A150-36978BD13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862E65-A22A-4DB3-8AA0-4D578B522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265BF0A-D98D-4166-B65F-724F9B275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479AD87-9FD0-4C59-A90F-A61A45AF1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31B01E-8E6C-43B7-B37B-346D154E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5640E55-68C3-4296-9C11-F8EBFB0FE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8640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474AE8-BDB1-4BEC-9365-DFABC2EAA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CD5F8FE-3083-48CC-A8CC-94B5922BD8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A466440-6E2D-437B-A790-54BE92E6DA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1FB2A8-1137-4168-BC43-30C72B79C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DCA6C3-E18A-4061-9DF1-E0358A8D1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960862D-5FA0-459A-8131-AAD9636B7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186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37E113-864C-4F20-AA85-F0F6AC85E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7EF68AF-1CFA-4E62-B164-60FE305B9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8EC9EBC-67ED-4EEB-9410-6119008533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F4A7-F43A-4135-AC69-52C10B32B066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CC59838-BAF0-4036-96AB-0F8A28B40A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14F324-6768-46B6-A60D-658CE682AE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7ADB3-E189-4EA2-8DBD-8C503F7C22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826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alschulebayern.de/realschule/realschule-in-bayern/informationen-zum-abschluss/" TargetMode="External"/><Relationship Id="rId2" Type="http://schemas.openxmlformats.org/officeDocument/2006/relationships/hyperlink" Target="https://www.realschulebayern.de/realschule/realschule-in-bayern/wahlpflichtfaechergruppen/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ugsburg.de/bildung-wirtschaft/bildung/schulen/allgemeinbildende-schulen/realschulen/schulen-im-stadtgebiet/realschule-st-ursula" TargetMode="External"/><Relationship Id="rId3" Type="http://schemas.openxmlformats.org/officeDocument/2006/relationships/hyperlink" Target="https://www.augsburg.de/bildung-wirtschaft/bildung/schulen/allgemeinbildende-schulen/realschulen/schulen-im-stadtgebiet/bertolt-brecht-realschule" TargetMode="External"/><Relationship Id="rId7" Type="http://schemas.openxmlformats.org/officeDocument/2006/relationships/hyperlink" Target="https://www.augsburg.de/bildung-wirtschaft/bildung/schulen/allgemeinbildende-schulen/realschulen/schulen-im-stadtgebiet/maria-ward-realschule-augsburg" TargetMode="External"/><Relationship Id="rId2" Type="http://schemas.openxmlformats.org/officeDocument/2006/relationships/hyperlink" Target="https://www.augsburg.de/bildung-wirtschaft/bildung/schulen/allgemeinbildende-schulen/realschulen/schulen-im-stadtgebiet/agnes-bernauer-schule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www.augsburg.de/bildung-wirtschaft/bildung/schulen/allgemeinbildende-schulen/realschulen/schulen-im-stadtgebiet/ab-von-stettensches-institut" TargetMode="External"/><Relationship Id="rId5" Type="http://schemas.openxmlformats.org/officeDocument/2006/relationships/hyperlink" Target="https://www.augsburg.de/bildung-wirtschaft/bildung/schulen/allgemeinbildende-schulen/realschulen/schulen-im-stadtgebiet/realschule-maria-stern" TargetMode="External"/><Relationship Id="rId10" Type="http://schemas.openxmlformats.org/officeDocument/2006/relationships/hyperlink" Target="https://www.augsburg.de/bildung-wirtschaft/bildung/schulen/allgemeinbildende-schulen/grund-und-mittelschulen/besondere-schulische-angebote/freie-waldorfschule-augsburg-1" TargetMode="External"/><Relationship Id="rId4" Type="http://schemas.openxmlformats.org/officeDocument/2006/relationships/hyperlink" Target="https://www.augsburg.de/bildung-wirtschaft/bildung/schulen/allgemeinbildende-schulen/realschulen/schulen-im-stadtgebiet/heinrich-von-buz-realschule" TargetMode="External"/><Relationship Id="rId9" Type="http://schemas.openxmlformats.org/officeDocument/2006/relationships/hyperlink" Target="https://www.augsburg.de/bildung-wirtschaft/bildung/schulen/allgemeinbildende-schulen/realschulen/schulen-im-stadtgebiet/bischof-ulrich-realschul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Gras, draußen enthält.&#10;&#10;Automatisch generierte Beschreibung">
            <a:extLst>
              <a:ext uri="{FF2B5EF4-FFF2-40B4-BE49-F238E27FC236}">
                <a16:creationId xmlns:a16="http://schemas.microsoft.com/office/drawing/2014/main" id="{D69E0C0B-83C1-41B4-A095-CD49F9CEF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56508" cy="689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37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9203DE33-2CD4-4CA8-9AF3-37C3B65133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 descr="Analoge Wanduhr">
            <a:extLst>
              <a:ext uri="{FF2B5EF4-FFF2-40B4-BE49-F238E27FC236}">
                <a16:creationId xmlns:a16="http://schemas.microsoft.com/office/drawing/2014/main" id="{BDC672DB-8F56-833B-79D2-A749B34DD4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633" r="17447"/>
          <a:stretch/>
        </p:blipFill>
        <p:spPr>
          <a:xfrm>
            <a:off x="4038599" y="10"/>
            <a:ext cx="8160026" cy="6875809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A8865EDC-C6FC-9664-A7E4-4D82C70CD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473" y="2950387"/>
            <a:ext cx="3052293" cy="3531403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r"/>
            <a:r>
              <a:rPr lang="en-US" sz="3400" b="1" dirty="0">
                <a:solidFill>
                  <a:srgbClr val="FFFFFF"/>
                </a:solidFill>
              </a:rPr>
              <a:t>SAFE THE DATE</a:t>
            </a:r>
            <a:br>
              <a:rPr lang="en-US" sz="3400" b="1" dirty="0">
                <a:solidFill>
                  <a:srgbClr val="FFFFFF"/>
                </a:solidFill>
              </a:rPr>
            </a:br>
            <a:br>
              <a:rPr lang="en-US" sz="3400" b="1" dirty="0">
                <a:solidFill>
                  <a:srgbClr val="FFFFFF"/>
                </a:solidFill>
              </a:rPr>
            </a:br>
            <a:r>
              <a:rPr lang="en-US" sz="3400" b="1" dirty="0">
                <a:solidFill>
                  <a:srgbClr val="FFFFFF"/>
                </a:solidFill>
              </a:rPr>
              <a:t>INFOABEND</a:t>
            </a:r>
            <a:br>
              <a:rPr lang="en-US" sz="3400" b="1" dirty="0">
                <a:solidFill>
                  <a:srgbClr val="FFFFFF"/>
                </a:solidFill>
              </a:rPr>
            </a:br>
            <a:br>
              <a:rPr lang="en-US" sz="3400" b="1" dirty="0">
                <a:solidFill>
                  <a:srgbClr val="FFFFFF"/>
                </a:solidFill>
              </a:rPr>
            </a:br>
            <a:r>
              <a:rPr lang="en-US" sz="4000" b="1" dirty="0">
                <a:solidFill>
                  <a:srgbClr val="FFFFFF"/>
                </a:solidFill>
              </a:rPr>
              <a:t>5. </a:t>
            </a:r>
            <a:r>
              <a:rPr lang="en-US" sz="4000" b="1" dirty="0" err="1">
                <a:solidFill>
                  <a:srgbClr val="FFFFFF"/>
                </a:solidFill>
              </a:rPr>
              <a:t>Februar</a:t>
            </a:r>
            <a:r>
              <a:rPr lang="en-US" sz="4000" b="1" dirty="0">
                <a:solidFill>
                  <a:srgbClr val="FFFFFF"/>
                </a:solidFill>
              </a:rPr>
              <a:t> 2025 um 18 Uhr</a:t>
            </a:r>
          </a:p>
        </p:txBody>
      </p:sp>
    </p:spTree>
    <p:extLst>
      <p:ext uri="{BB962C8B-B14F-4D97-AF65-F5344CB8AC3E}">
        <p14:creationId xmlns:p14="http://schemas.microsoft.com/office/powerpoint/2010/main" val="1426162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Gras, draußen enthält.&#10;&#10;Automatisch generierte Beschreibung">
            <a:extLst>
              <a:ext uri="{FF2B5EF4-FFF2-40B4-BE49-F238E27FC236}">
                <a16:creationId xmlns:a16="http://schemas.microsoft.com/office/drawing/2014/main" id="{D69E0C0B-83C1-41B4-A095-CD49F9CEF4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56508" cy="6894286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BE3CA39B-4ADE-429A-80CA-336FE1CE5499}"/>
              </a:ext>
            </a:extLst>
          </p:cNvPr>
          <p:cNvSpPr txBox="1"/>
          <p:nvPr/>
        </p:nvSpPr>
        <p:spPr>
          <a:xfrm>
            <a:off x="3811509" y="4981261"/>
            <a:ext cx="66675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>
                <a:solidFill>
                  <a:schemeClr val="bg1"/>
                </a:solidFill>
              </a:rPr>
              <a:t>Vielen Dank für Ihre Aufmerksamkeit!</a:t>
            </a:r>
          </a:p>
        </p:txBody>
      </p:sp>
    </p:spTree>
    <p:extLst>
      <p:ext uri="{BB962C8B-B14F-4D97-AF65-F5344CB8AC3E}">
        <p14:creationId xmlns:p14="http://schemas.microsoft.com/office/powerpoint/2010/main" val="3330485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Text, Gras, draußen enthält.&#10;&#10;Automatisch generierte Beschreibung">
            <a:extLst>
              <a:ext uri="{FF2B5EF4-FFF2-40B4-BE49-F238E27FC236}">
                <a16:creationId xmlns:a16="http://schemas.microsoft.com/office/drawing/2014/main" id="{D69E0C0B-83C1-41B4-A095-CD49F9CEF4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254" y="-96715"/>
            <a:ext cx="12256508" cy="6894286"/>
          </a:xfrm>
          <a:prstGeom prst="rect">
            <a:avLst/>
          </a:prstGeom>
        </p:spPr>
      </p:pic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BD73DF1A-3872-4C9F-96A8-F1F0D4CA55D1}"/>
              </a:ext>
            </a:extLst>
          </p:cNvPr>
          <p:cNvSpPr/>
          <p:nvPr/>
        </p:nvSpPr>
        <p:spPr>
          <a:xfrm>
            <a:off x="4650275" y="4413960"/>
            <a:ext cx="3115734" cy="141111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Realschule</a:t>
            </a:r>
            <a:endParaRPr lang="de-DE" sz="36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1216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81481E-6 L 0 0.3932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D7B5A888-EB93-5E17-F116-02A3A15402BC}"/>
              </a:ext>
            </a:extLst>
          </p:cNvPr>
          <p:cNvSpPr txBox="1"/>
          <p:nvPr/>
        </p:nvSpPr>
        <p:spPr>
          <a:xfrm>
            <a:off x="838200" y="1915064"/>
            <a:ext cx="10678063" cy="33034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Sechsstufige Realschule 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  <a:sym typeface="Wingdings" panose="05000000000000000000" pitchFamily="2" charset="2"/>
              </a:rPr>
              <a:t> Regelschule für die Jahrgangsstufen 5 bis 10</a:t>
            </a: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endParaRPr lang="de-DE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Zielgruppe: </a:t>
            </a:r>
            <a:r>
              <a:rPr lang="de-DE" dirty="0">
                <a:solidFill>
                  <a:srgbClr val="333333"/>
                </a:solidFill>
                <a:latin typeface="Open Sans" panose="020B0606030504020204" pitchFamily="34" charset="0"/>
              </a:rPr>
              <a:t>J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unge Menschen mit Interesse an Theorie und Praxis</a:t>
            </a: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endParaRPr lang="de-DE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Vermittlung einer allgemeinen und berufsvorbereitenden Bildung. </a:t>
            </a: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endParaRPr lang="de-DE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de-DE" b="0" i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Drei Ausbildungsrichtungen, 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die sog. </a:t>
            </a:r>
            <a:r>
              <a:rPr lang="de-DE" b="0" i="0" u="none" strike="noStrike" dirty="0">
                <a:solidFill>
                  <a:srgbClr val="4E4E6A"/>
                </a:solidFill>
                <a:effectLst/>
                <a:latin typeface="Open Sans" panose="020B0606030504020204" pitchFamily="34" charset="0"/>
                <a:hlinkClick r:id="rId2" tooltip="Öffnet einen BRN-internen Link im aktuellen Fenster"/>
              </a:rPr>
              <a:t>Wahlpflichtfächergruppen</a:t>
            </a:r>
            <a:r>
              <a:rPr lang="de-DE" u="none" strike="noStrike" dirty="0">
                <a:solidFill>
                  <a:srgbClr val="333333"/>
                </a:solidFill>
                <a:latin typeface="Open Sans" panose="020B0606030504020204" pitchFamily="34" charset="0"/>
              </a:rPr>
              <a:t> -&gt;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ab der 7. Jahrgangsstufe</a:t>
            </a:r>
          </a:p>
          <a:p>
            <a:pPr marL="285750" indent="-285750">
              <a:spcAft>
                <a:spcPts val="675"/>
              </a:spcAft>
              <a:buFont typeface="Arial" panose="020B0604020202020204" pitchFamily="34" charset="0"/>
              <a:buChar char="•"/>
            </a:pPr>
            <a:endParaRPr lang="de-DE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marL="285750" indent="-285750" algn="l">
              <a:spcAft>
                <a:spcPts val="675"/>
              </a:spcAft>
              <a:buFont typeface="Arial" panose="020B0604020202020204" pitchFamily="34" charset="0"/>
              <a:buChar char="•"/>
            </a:pP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Nach dem erfolgreichen Bestehen der Abschlussprüfung 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  <a:sym typeface="Wingdings" panose="05000000000000000000" pitchFamily="2" charset="2"/>
              </a:rPr>
              <a:t>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de-DE" b="0" i="0" u="none" strike="noStrike" dirty="0">
                <a:solidFill>
                  <a:srgbClr val="4E4E6A"/>
                </a:solidFill>
                <a:effectLst/>
                <a:latin typeface="Open Sans" panose="020B0606030504020204" pitchFamily="34" charset="0"/>
                <a:hlinkClick r:id="rId3" tooltip="Öffnet einen BRN-internen Link im aktuellen Fenster"/>
              </a:rPr>
              <a:t>Realschulabschluss</a:t>
            </a:r>
            <a:r>
              <a:rPr lang="de-DE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. 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E7192BF7-DA7D-F667-358D-170084451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Realschule in Bayern</a:t>
            </a:r>
          </a:p>
        </p:txBody>
      </p:sp>
    </p:spTree>
    <p:extLst>
      <p:ext uri="{BB962C8B-B14F-4D97-AF65-F5344CB8AC3E}">
        <p14:creationId xmlns:p14="http://schemas.microsoft.com/office/powerpoint/2010/main" val="3140721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860F66F-ABE1-4388-B2D8-5121E373AF9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420208" y="2038133"/>
            <a:ext cx="5837238" cy="340360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  <a:latin typeface="Candara" panose="020E0502030303020204" pitchFamily="34" charset="0"/>
              </a:rPr>
              <a:t>Nach</a:t>
            </a:r>
            <a:r>
              <a:rPr lang="en-US" b="1" dirty="0">
                <a:solidFill>
                  <a:srgbClr val="0070C0"/>
                </a:solidFill>
                <a:latin typeface="Candara" panose="020E0502030303020204" pitchFamily="34" charset="0"/>
              </a:rPr>
              <a:t> der </a:t>
            </a:r>
            <a:r>
              <a:rPr lang="en-US" b="1" dirty="0" err="1">
                <a:solidFill>
                  <a:srgbClr val="0070C0"/>
                </a:solidFill>
                <a:latin typeface="Candara" panose="020E0502030303020204" pitchFamily="34" charset="0"/>
              </a:rPr>
              <a:t>Grundschule</a:t>
            </a:r>
            <a:endParaRPr lang="en-US" b="1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rgbClr val="0070C0"/>
              </a:solidFill>
              <a:latin typeface="Candara" panose="020E0502030303020204" pitchFamily="34" charset="0"/>
            </a:endParaRPr>
          </a:p>
          <a:p>
            <a:pPr lvl="1"/>
            <a:r>
              <a:rPr lang="en-US" sz="2800" dirty="0">
                <a:latin typeface="Candara" panose="020E0502030303020204" pitchFamily="34" charset="0"/>
              </a:rPr>
              <a:t>Deutsch</a:t>
            </a:r>
          </a:p>
          <a:p>
            <a:pPr lvl="1"/>
            <a:r>
              <a:rPr lang="en-US" sz="2800" dirty="0" err="1">
                <a:latin typeface="Candara" panose="020E0502030303020204" pitchFamily="34" charset="0"/>
              </a:rPr>
              <a:t>Mathematik</a:t>
            </a:r>
            <a:endParaRPr lang="en-US" sz="2800" dirty="0">
              <a:latin typeface="Candara" panose="020E0502030303020204" pitchFamily="34" charset="0"/>
            </a:endParaRPr>
          </a:p>
          <a:p>
            <a:pPr lvl="1"/>
            <a:r>
              <a:rPr lang="en-US" sz="2800" dirty="0">
                <a:latin typeface="Candara" panose="020E0502030303020204" pitchFamily="34" charset="0"/>
              </a:rPr>
              <a:t>HSU</a:t>
            </a:r>
          </a:p>
          <a:p>
            <a:pPr marL="457200" lvl="1" indent="0">
              <a:buNone/>
            </a:pPr>
            <a:endParaRPr lang="en-US" sz="1800" dirty="0"/>
          </a:p>
        </p:txBody>
      </p:sp>
      <p:sp>
        <p:nvSpPr>
          <p:cNvPr id="4" name="Geschweifte Klammer rechts 3">
            <a:extLst>
              <a:ext uri="{FF2B5EF4-FFF2-40B4-BE49-F238E27FC236}">
                <a16:creationId xmlns:a16="http://schemas.microsoft.com/office/drawing/2014/main" id="{D884D401-4888-4C54-8CBA-E777D241F81F}"/>
              </a:ext>
            </a:extLst>
          </p:cNvPr>
          <p:cNvSpPr/>
          <p:nvPr/>
        </p:nvSpPr>
        <p:spPr>
          <a:xfrm>
            <a:off x="6271708" y="3059747"/>
            <a:ext cx="494851" cy="1318615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4F306EB-24BE-4FF2-9C6A-9F89045936B0}"/>
              </a:ext>
            </a:extLst>
          </p:cNvPr>
          <p:cNvSpPr txBox="1"/>
          <p:nvPr/>
        </p:nvSpPr>
        <p:spPr>
          <a:xfrm>
            <a:off x="6959475" y="3518754"/>
            <a:ext cx="10374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00" dirty="0"/>
              <a:t>Ø 2,66</a:t>
            </a:r>
            <a:endParaRPr lang="de-DE" sz="1800" dirty="0">
              <a:latin typeface="MS Shell Dlg 2" panose="020B0604030504040204" pitchFamily="34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1A2B649-8D93-AE64-D2C2-9C9A8B2BFF9B}"/>
              </a:ext>
            </a:extLst>
          </p:cNvPr>
          <p:cNvSpPr txBox="1"/>
          <p:nvPr/>
        </p:nvSpPr>
        <p:spPr>
          <a:xfrm>
            <a:off x="1138521" y="4841568"/>
            <a:ext cx="1051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Bei nicht staatl. anerkannten Realschulen findet zusätzlich ein Probeunterricht statt, auch wenn der Durchschnitt zum Übertritt an die Realschule gegeben ist.</a:t>
            </a:r>
          </a:p>
        </p:txBody>
      </p:sp>
      <p:sp>
        <p:nvSpPr>
          <p:cNvPr id="13" name="Titel 6">
            <a:extLst>
              <a:ext uri="{FF2B5EF4-FFF2-40B4-BE49-F238E27FC236}">
                <a16:creationId xmlns:a16="http://schemas.microsoft.com/office/drawing/2014/main" id="{6B989A89-658A-1E72-5D3F-9D2353AC5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965"/>
            <a:ext cx="10515600" cy="13255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Übertritt</a:t>
            </a:r>
          </a:p>
        </p:txBody>
      </p:sp>
    </p:spTree>
    <p:extLst>
      <p:ext uri="{BB962C8B-B14F-4D97-AF65-F5344CB8AC3E}">
        <p14:creationId xmlns:p14="http://schemas.microsoft.com/office/powerpoint/2010/main" val="3616457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54980C-1B10-DDB3-CBF4-8CFFC67516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7591" y="1825625"/>
            <a:ext cx="6262575" cy="4667250"/>
          </a:xfrm>
        </p:spPr>
        <p:txBody>
          <a:bodyPr>
            <a:normAutofit fontScale="32500" lnSpcReduction="20000"/>
          </a:bodyPr>
          <a:lstStyle/>
          <a:p>
            <a:pPr algn="l">
              <a:spcBef>
                <a:spcPts val="1350"/>
              </a:spcBef>
              <a:spcAft>
                <a:spcPts val="675"/>
              </a:spcAft>
            </a:pPr>
            <a:r>
              <a:rPr lang="de-DE" sz="8000" b="1" i="0" dirty="0">
                <a:solidFill>
                  <a:srgbClr val="00B0F0"/>
                </a:solidFill>
                <a:effectLst/>
                <a:latin typeface="inherit"/>
              </a:rPr>
              <a:t>Wahlpflichtfächergruppe I</a:t>
            </a:r>
          </a:p>
          <a:p>
            <a:pPr algn="l">
              <a:spcBef>
                <a:spcPts val="1800"/>
              </a:spcBef>
              <a:spcAft>
                <a:spcPts val="675"/>
              </a:spcAft>
            </a:pP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Schwerpunkt: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marL="0" indent="0" algn="l">
              <a:spcBef>
                <a:spcPts val="1800"/>
              </a:spcBef>
              <a:spcAft>
                <a:spcPts val="675"/>
              </a:spcAft>
              <a:buNone/>
            </a:pPr>
            <a:r>
              <a:rPr lang="de-DE" sz="55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mathematisch-naturwissenschaftlich-technisch:</a:t>
            </a:r>
          </a:p>
          <a:p>
            <a:pPr>
              <a:spcBef>
                <a:spcPts val="1800"/>
              </a:spcBef>
              <a:spcAft>
                <a:spcPts val="675"/>
              </a:spcAft>
            </a:pP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Mathematik, Physik 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und </a:t>
            </a: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Chemie Informationstechnologie.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Es beinhaltet Grundlagen von Technisches Zeichnen (CAD), Textverarbeitung und Informatik. </a:t>
            </a:r>
            <a:endParaRPr lang="de-DE" sz="6000" b="1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>
              <a:spcBef>
                <a:spcPts val="1800"/>
              </a:spcBef>
              <a:spcAft>
                <a:spcPts val="675"/>
              </a:spcAft>
            </a:pP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Abschlussprüfungsfächer: 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Deutsch, Englisch, Mathematik I und Physik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A52638-5928-9BBD-0453-534A1142C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825625"/>
            <a:ext cx="5257800" cy="4553910"/>
          </a:xfrm>
        </p:spPr>
        <p:txBody>
          <a:bodyPr>
            <a:normAutofit fontScale="32500" lnSpcReduction="20000"/>
          </a:bodyPr>
          <a:lstStyle/>
          <a:p>
            <a:pPr algn="l">
              <a:spcBef>
                <a:spcPts val="1350"/>
              </a:spcBef>
              <a:spcAft>
                <a:spcPts val="675"/>
              </a:spcAft>
            </a:pPr>
            <a:r>
              <a:rPr lang="de-DE" sz="8000" b="1" i="0" dirty="0">
                <a:solidFill>
                  <a:schemeClr val="accent6">
                    <a:lumMod val="75000"/>
                  </a:schemeClr>
                </a:solidFill>
                <a:effectLst/>
                <a:latin typeface="inherit"/>
              </a:rPr>
              <a:t>Wahlpflichtfächergruppe II</a:t>
            </a:r>
          </a:p>
          <a:p>
            <a:pPr algn="l">
              <a:spcBef>
                <a:spcPts val="1800"/>
              </a:spcBef>
              <a:spcAft>
                <a:spcPts val="675"/>
              </a:spcAft>
            </a:pPr>
            <a:r>
              <a:rPr lang="de-DE" sz="62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Schwerpunkt: </a:t>
            </a:r>
          </a:p>
          <a:p>
            <a:pPr marL="0" indent="0" algn="l">
              <a:spcBef>
                <a:spcPts val="1800"/>
              </a:spcBef>
              <a:spcAft>
                <a:spcPts val="675"/>
              </a:spcAft>
              <a:buNone/>
            </a:pP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wirtschaftlicher Bereich:</a:t>
            </a:r>
          </a:p>
          <a:p>
            <a:pPr algn="l">
              <a:spcBef>
                <a:spcPts val="1800"/>
              </a:spcBef>
              <a:spcAft>
                <a:spcPts val="675"/>
              </a:spcAft>
            </a:pP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Betriebswirtschaftslehre/ Rechnungswesen, Wirtschaft und Recht 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sowie </a:t>
            </a: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Informationstechnologie mit einem Schwerpunkt in der Textverarbeitung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pPr algn="l">
              <a:spcBef>
                <a:spcPts val="1800"/>
              </a:spcBef>
              <a:spcAft>
                <a:spcPts val="675"/>
              </a:spcAft>
            </a:pPr>
            <a:r>
              <a:rPr lang="de-DE" sz="60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Abschlussprüfungsfächer: </a:t>
            </a:r>
            <a:r>
              <a:rPr lang="de-DE" sz="60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Deutsch, Englisch, Mathematik II und </a:t>
            </a:r>
            <a:r>
              <a:rPr lang="de-DE" sz="6000" b="0" i="0" dirty="0" err="1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BwR</a:t>
            </a:r>
            <a:endParaRPr lang="de-DE" sz="6000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de-DE" dirty="0"/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5100F639-C88A-A1FE-2028-5CEBEB612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Wahlpflichtfächergruppen</a:t>
            </a:r>
          </a:p>
        </p:txBody>
      </p:sp>
    </p:spTree>
    <p:extLst>
      <p:ext uri="{BB962C8B-B14F-4D97-AF65-F5344CB8AC3E}">
        <p14:creationId xmlns:p14="http://schemas.microsoft.com/office/powerpoint/2010/main" val="1259519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6669A4A-6F25-2603-2D40-D87C5B14EB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257800" cy="4351338"/>
          </a:xfrm>
        </p:spPr>
        <p:txBody>
          <a:bodyPr>
            <a:normAutofit/>
          </a:bodyPr>
          <a:lstStyle/>
          <a:p>
            <a:pPr algn="l">
              <a:spcBef>
                <a:spcPts val="1350"/>
              </a:spcBef>
              <a:spcAft>
                <a:spcPts val="675"/>
              </a:spcAft>
            </a:pPr>
            <a:r>
              <a:rPr lang="de-DE" sz="3200" b="1" i="0" dirty="0">
                <a:solidFill>
                  <a:srgbClr val="FF0000"/>
                </a:solidFill>
                <a:effectLst/>
                <a:latin typeface="inherit"/>
              </a:rPr>
              <a:t>Wahlpflichtfächergruppe </a:t>
            </a:r>
            <a:r>
              <a:rPr lang="de-DE" sz="3200" b="1" i="0" dirty="0" err="1">
                <a:solidFill>
                  <a:srgbClr val="FF0000"/>
                </a:solidFill>
                <a:effectLst/>
                <a:latin typeface="inherit"/>
              </a:rPr>
              <a:t>IIIa</a:t>
            </a:r>
            <a:endParaRPr lang="de-DE" sz="3200" b="0" i="0" dirty="0">
              <a:solidFill>
                <a:srgbClr val="4E4E6A"/>
              </a:solidFill>
              <a:effectLst/>
              <a:latin typeface="inherit"/>
            </a:endParaRPr>
          </a:p>
          <a:p>
            <a:pPr algn="l">
              <a:spcAft>
                <a:spcPts val="675"/>
              </a:spcAft>
            </a:pPr>
            <a:r>
              <a:rPr lang="de-DE" sz="2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Schwerpunkt: </a:t>
            </a:r>
            <a:r>
              <a:rPr lang="de-DE" sz="26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zweite Fremdsprache Französisch</a:t>
            </a:r>
          </a:p>
          <a:p>
            <a:pPr algn="l">
              <a:spcAft>
                <a:spcPts val="675"/>
              </a:spcAft>
            </a:pPr>
            <a:endParaRPr lang="de-DE" sz="2600" b="0" i="0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spcAft>
                <a:spcPts val="675"/>
              </a:spcAft>
            </a:pPr>
            <a:r>
              <a:rPr lang="de-DE" sz="2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Abschlussprüfungsfächer:    </a:t>
            </a:r>
            <a:r>
              <a:rPr lang="de-DE" sz="26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Deutsch, Englisch, Mathematik II und Französisch oder Spanisch oder Tschechisch (nach Angebot der Schule)</a:t>
            </a:r>
          </a:p>
          <a:p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B3F3A22-BB8E-0666-462A-06182B378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10225" cy="4351338"/>
          </a:xfrm>
        </p:spPr>
        <p:txBody>
          <a:bodyPr>
            <a:normAutofit/>
          </a:bodyPr>
          <a:lstStyle/>
          <a:p>
            <a:pPr algn="l">
              <a:spcBef>
                <a:spcPts val="1350"/>
              </a:spcBef>
              <a:spcAft>
                <a:spcPts val="675"/>
              </a:spcAft>
            </a:pPr>
            <a:r>
              <a:rPr lang="de-DE" sz="3100" b="1" i="0" dirty="0">
                <a:solidFill>
                  <a:srgbClr val="6071AA"/>
                </a:solidFill>
                <a:effectLst/>
                <a:latin typeface="inherit"/>
              </a:rPr>
              <a:t>Wahlpflichtfächergruppe </a:t>
            </a:r>
            <a:r>
              <a:rPr lang="de-DE" sz="3100" b="1" i="0" dirty="0" err="1">
                <a:solidFill>
                  <a:srgbClr val="6071AA"/>
                </a:solidFill>
                <a:effectLst/>
                <a:latin typeface="inherit"/>
              </a:rPr>
              <a:t>IIIb</a:t>
            </a:r>
            <a:endParaRPr lang="de-DE" sz="3100" b="1" i="0" dirty="0">
              <a:solidFill>
                <a:srgbClr val="6071AA"/>
              </a:solidFill>
              <a:effectLst/>
              <a:latin typeface="inherit"/>
            </a:endParaRPr>
          </a:p>
          <a:p>
            <a:pPr algn="l">
              <a:spcAft>
                <a:spcPts val="675"/>
              </a:spcAft>
            </a:pPr>
            <a:r>
              <a:rPr lang="de-DE" sz="2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Schwerpunkt: </a:t>
            </a:r>
            <a:r>
              <a:rPr lang="de-DE" sz="26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musisch-gestaltend oder haus-wirtschaftlich oder sozialer Bereich</a:t>
            </a:r>
          </a:p>
          <a:p>
            <a:pPr algn="l">
              <a:spcAft>
                <a:spcPts val="675"/>
              </a:spcAft>
            </a:pPr>
            <a:r>
              <a:rPr lang="de-DE" sz="2600" b="1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Abschlussprüfungsfächer:</a:t>
            </a:r>
            <a:r>
              <a:rPr lang="de-DE" sz="2600" b="0" i="0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        Deutsch, Englisch, Mathematik II und das jeweilige Profilfach</a:t>
            </a:r>
          </a:p>
          <a:p>
            <a:endParaRPr lang="de-DE" dirty="0"/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3A1CE7A7-4482-6B02-19BD-DF564E227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2852"/>
            <a:ext cx="10515600" cy="132556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Wahlpflichtfächergruppen</a:t>
            </a:r>
          </a:p>
        </p:txBody>
      </p:sp>
    </p:spTree>
    <p:extLst>
      <p:ext uri="{BB962C8B-B14F-4D97-AF65-F5344CB8AC3E}">
        <p14:creationId xmlns:p14="http://schemas.microsoft.com/office/powerpoint/2010/main" val="1614911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lowchart: Document 10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E14EB3-07AE-D373-ACAA-AD4013CDA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r>
              <a:rPr kumimoji="0" lang="en-US" altLang="de-DE" sz="4000" b="1" i="0" u="none" strike="noStrike" kern="1200" cap="none" normalizeH="0" baseline="0" dirty="0" err="1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rPr>
              <a:t>Schulen</a:t>
            </a:r>
            <a:r>
              <a:rPr kumimoji="0" lang="en-US" altLang="de-DE" sz="4000" b="1" i="0" u="none" strike="noStrike" kern="1200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de-DE" sz="4000" b="1" i="0" u="none" strike="noStrike" kern="1200" cap="none" normalizeH="0" baseline="0" dirty="0" err="1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rPr>
              <a:t>im</a:t>
            </a:r>
            <a:r>
              <a:rPr kumimoji="0" lang="en-US" altLang="de-DE" sz="4000" b="1" i="0" u="none" strike="noStrike" kern="1200" cap="none" normalizeH="0" baseline="0" dirty="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kumimoji="0" lang="en-US" altLang="de-DE" sz="4000" b="1" i="0" u="none" strike="noStrike" kern="1200" cap="none" normalizeH="0" baseline="0" dirty="0" err="1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rPr>
              <a:t>Stadtgebiet</a:t>
            </a:r>
            <a:endParaRPr kumimoji="0" lang="en-US" altLang="de-DE" sz="4000" b="1" i="0" u="none" strike="noStrike" kern="1200" cap="none" normalizeH="0" baseline="0" dirty="0">
              <a:ln>
                <a:noFill/>
              </a:ln>
              <a:solidFill>
                <a:schemeClr val="accent4"/>
              </a:solidFill>
              <a:effectLst/>
              <a:latin typeface="+mj-lt"/>
              <a:ea typeface="+mj-ea"/>
              <a:cs typeface="+mj-cs"/>
            </a:endParaRPr>
          </a:p>
          <a:p>
            <a:pPr marL="0" marR="0" lvl="0" indent="0" fontAlgn="base">
              <a:spcAft>
                <a:spcPct val="0"/>
              </a:spcAft>
              <a:buClrTx/>
              <a:buSzTx/>
              <a:tabLst/>
            </a:pPr>
            <a:endParaRPr kumimoji="0" lang="en-US" altLang="de-DE" sz="3200" b="0" i="0" u="none" strike="noStrike" kern="1200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94C49044-FF30-D286-075E-09C65F37B1B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02725232"/>
              </p:ext>
            </p:extLst>
          </p:nvPr>
        </p:nvGraphicFramePr>
        <p:xfrm>
          <a:off x="4475659" y="640080"/>
          <a:ext cx="6812091" cy="55788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35313">
                  <a:extLst>
                    <a:ext uri="{9D8B030D-6E8A-4147-A177-3AD203B41FA5}">
                      <a16:colId xmlns:a16="http://schemas.microsoft.com/office/drawing/2014/main" val="861206364"/>
                    </a:ext>
                  </a:extLst>
                </a:gridCol>
                <a:gridCol w="393297">
                  <a:extLst>
                    <a:ext uri="{9D8B030D-6E8A-4147-A177-3AD203B41FA5}">
                      <a16:colId xmlns:a16="http://schemas.microsoft.com/office/drawing/2014/main" val="2778166369"/>
                    </a:ext>
                  </a:extLst>
                </a:gridCol>
                <a:gridCol w="598268">
                  <a:extLst>
                    <a:ext uri="{9D8B030D-6E8A-4147-A177-3AD203B41FA5}">
                      <a16:colId xmlns:a16="http://schemas.microsoft.com/office/drawing/2014/main" val="3691861340"/>
                    </a:ext>
                  </a:extLst>
                </a:gridCol>
                <a:gridCol w="307704">
                  <a:extLst>
                    <a:ext uri="{9D8B030D-6E8A-4147-A177-3AD203B41FA5}">
                      <a16:colId xmlns:a16="http://schemas.microsoft.com/office/drawing/2014/main" val="3975896254"/>
                    </a:ext>
                  </a:extLst>
                </a:gridCol>
                <a:gridCol w="500243">
                  <a:extLst>
                    <a:ext uri="{9D8B030D-6E8A-4147-A177-3AD203B41FA5}">
                      <a16:colId xmlns:a16="http://schemas.microsoft.com/office/drawing/2014/main" val="2701667945"/>
                    </a:ext>
                  </a:extLst>
                </a:gridCol>
                <a:gridCol w="430417">
                  <a:extLst>
                    <a:ext uri="{9D8B030D-6E8A-4147-A177-3AD203B41FA5}">
                      <a16:colId xmlns:a16="http://schemas.microsoft.com/office/drawing/2014/main" val="1469032928"/>
                    </a:ext>
                  </a:extLst>
                </a:gridCol>
                <a:gridCol w="454167">
                  <a:extLst>
                    <a:ext uri="{9D8B030D-6E8A-4147-A177-3AD203B41FA5}">
                      <a16:colId xmlns:a16="http://schemas.microsoft.com/office/drawing/2014/main" val="192398832"/>
                    </a:ext>
                  </a:extLst>
                </a:gridCol>
                <a:gridCol w="543345">
                  <a:extLst>
                    <a:ext uri="{9D8B030D-6E8A-4147-A177-3AD203B41FA5}">
                      <a16:colId xmlns:a16="http://schemas.microsoft.com/office/drawing/2014/main" val="2915161753"/>
                    </a:ext>
                  </a:extLst>
                </a:gridCol>
                <a:gridCol w="449337">
                  <a:extLst>
                    <a:ext uri="{9D8B030D-6E8A-4147-A177-3AD203B41FA5}">
                      <a16:colId xmlns:a16="http://schemas.microsoft.com/office/drawing/2014/main" val="729287514"/>
                    </a:ext>
                  </a:extLst>
                </a:gridCol>
              </a:tblGrid>
              <a:tr h="739518"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endParaRPr lang="de-DE" sz="17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700" cap="none" spc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428933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Agnes-Bernauer-Schule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M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BwR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Ku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Sow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063688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Bertolt-Brecht-Realschule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M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BwR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Ku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6598754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Heinrich-von-Buz Realschule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M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BwR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Ku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Sp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50838792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Realschule Maria Stern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BwR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We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8819800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A.B. von </a:t>
                      </a:r>
                      <a:r>
                        <a:rPr lang="de-DE" sz="1800" u="none" strike="noStrik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Stettensches</a:t>
                      </a:r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Institut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BwR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Ku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Sow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760959"/>
                  </a:ext>
                </a:extLst>
              </a:tr>
              <a:tr h="73951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Maria-Ward-Realschule Augsburg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M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BwR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EG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2903193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Realschule St. Ursula</a:t>
                      </a:r>
                      <a:endParaRPr lang="de-DE" sz="1800" u="none" cap="none" spc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BwR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Ku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EG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618356"/>
                  </a:ext>
                </a:extLst>
              </a:tr>
              <a:tr h="480038">
                <a:tc>
                  <a:txBody>
                    <a:bodyPr/>
                    <a:lstStyle/>
                    <a:p>
                      <a:pPr fontAlgn="t"/>
                      <a:r>
                        <a:rPr lang="de-DE" sz="1800" b="1" u="none" strike="noStrike" cap="none" spc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inherit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Bischof-Ulrich-Realschule</a:t>
                      </a:r>
                      <a:endParaRPr lang="de-DE" sz="1800" b="1" u="none" cap="none" spc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b="1" u="none" cap="none" spc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inherit"/>
                        </a:rPr>
                        <a:t>M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b="1" u="none" cap="none" spc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inherit"/>
                        </a:rPr>
                        <a:t>BwR</a:t>
                      </a:r>
                      <a:endParaRPr lang="de-DE" sz="1800" b="1" u="none" cap="none" spc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487715"/>
                  </a:ext>
                </a:extLst>
              </a:tr>
              <a:tr h="739518"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strike="noStrik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Freie Waldorfschule Augsburg</a:t>
                      </a:r>
                      <a:b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</a:br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F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We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Ku</a:t>
                      </a:r>
                      <a:endParaRPr lang="de-DE" sz="1800" u="none" cap="none" spc="0" dirty="0">
                        <a:solidFill>
                          <a:schemeClr val="tx1"/>
                        </a:solidFill>
                        <a:effectLst/>
                        <a:highlight>
                          <a:srgbClr val="C0C0C0"/>
                        </a:highlight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800" u="none" cap="none" spc="0" dirty="0">
                          <a:solidFill>
                            <a:schemeClr val="tx1"/>
                          </a:solidFill>
                          <a:effectLst/>
                          <a:highlight>
                            <a:srgbClr val="C0C0C0"/>
                          </a:highlight>
                          <a:latin typeface="inherit"/>
                        </a:rPr>
                        <a:t> </a:t>
                      </a: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u="none" cap="none" spc="0" dirty="0">
                        <a:solidFill>
                          <a:schemeClr val="tx1"/>
                        </a:solidFill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u="none" cap="none" spc="0" dirty="0">
                        <a:solidFill>
                          <a:schemeClr val="tx1"/>
                        </a:solidFill>
                        <a:latin typeface="inherit"/>
                      </a:endParaRPr>
                    </a:p>
                  </a:txBody>
                  <a:tcPr marL="0" marR="61739" marT="38922" marB="12974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9473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1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750C71F-02F7-4431-AD1C-E84807356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Realschule und dann…</a:t>
            </a:r>
          </a:p>
        </p:txBody>
      </p:sp>
      <p:graphicFrame>
        <p:nvGraphicFramePr>
          <p:cNvPr id="11" name="Inhaltsplatzhalter 3">
            <a:extLst>
              <a:ext uri="{FF2B5EF4-FFF2-40B4-BE49-F238E27FC236}">
                <a16:creationId xmlns:a16="http://schemas.microsoft.com/office/drawing/2014/main" id="{D9EA5F02-0681-480D-064A-79BAF7EF9A3A}"/>
              </a:ext>
            </a:extLst>
          </p:cNvPr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421847418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604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A5E146-7ADD-4FF5-9C0A-CA7F9C50E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65125"/>
            <a:ext cx="5120114" cy="16927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solidFill>
                  <a:srgbClr val="0070C0"/>
                </a:solidFill>
                <a:latin typeface="inherit"/>
              </a:rPr>
              <a:t>Anmeldung</a:t>
            </a:r>
            <a:endParaRPr lang="en-US" b="1" dirty="0">
              <a:solidFill>
                <a:srgbClr val="0070C0"/>
              </a:solidFill>
              <a:latin typeface="inherit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4A809D5-3600-46D4-A466-67F2349A5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5720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57351C1-187C-4919-A560-05886E638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321" y="2575034"/>
            <a:ext cx="5120113" cy="346222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b="1" dirty="0" err="1">
                <a:latin typeface="inherit"/>
              </a:rPr>
              <a:t>Voranmeldung</a:t>
            </a:r>
            <a:r>
              <a:rPr lang="en-US" b="1" dirty="0">
                <a:latin typeface="inherit"/>
              </a:rPr>
              <a:t> </a:t>
            </a:r>
            <a:r>
              <a:rPr lang="en-US" b="1" dirty="0" err="1">
                <a:latin typeface="inherit"/>
              </a:rPr>
              <a:t>zum</a:t>
            </a:r>
            <a:r>
              <a:rPr lang="en-US" b="1" dirty="0">
                <a:latin typeface="inherit"/>
              </a:rPr>
              <a:t> </a:t>
            </a:r>
            <a:r>
              <a:rPr lang="en-US" b="1" dirty="0" err="1">
                <a:latin typeface="inherit"/>
              </a:rPr>
              <a:t>Kennenlerngespräch</a:t>
            </a:r>
            <a:r>
              <a:rPr lang="en-US" b="1" dirty="0">
                <a:latin typeface="inherit"/>
              </a:rPr>
              <a:t> </a:t>
            </a:r>
            <a:r>
              <a:rPr lang="en-US" b="1" dirty="0" err="1">
                <a:latin typeface="inherit"/>
              </a:rPr>
              <a:t>unter</a:t>
            </a:r>
            <a:r>
              <a:rPr lang="en-US" b="1" dirty="0">
                <a:latin typeface="inherit"/>
              </a:rPr>
              <a:t> </a:t>
            </a:r>
          </a:p>
          <a:p>
            <a:pPr marL="0" indent="0">
              <a:buNone/>
            </a:pPr>
            <a:endParaRPr lang="en-US" dirty="0">
              <a:latin typeface="inherit"/>
              <a:sym typeface="Wingdings" panose="05000000000000000000" pitchFamily="2" charset="2"/>
            </a:endParaRPr>
          </a:p>
          <a:p>
            <a:pPr>
              <a:buFont typeface="Wingdings" panose="05000000000000000000" pitchFamily="2" charset="2"/>
              <a:buChar char="("/>
            </a:pPr>
            <a:r>
              <a:rPr lang="en-US" b="1" dirty="0">
                <a:solidFill>
                  <a:srgbClr val="0070C0"/>
                </a:solidFill>
                <a:latin typeface="inherit"/>
                <a:sym typeface="Wingdings" panose="05000000000000000000" pitchFamily="2" charset="2"/>
              </a:rPr>
              <a:t>0821 455815400</a:t>
            </a:r>
          </a:p>
          <a:p>
            <a:pPr>
              <a:buFont typeface="Wingdings" panose="05000000000000000000" pitchFamily="2" charset="2"/>
              <a:buChar char="("/>
            </a:pPr>
            <a:endParaRPr lang="en-US" b="1" dirty="0">
              <a:solidFill>
                <a:srgbClr val="0070C0"/>
              </a:solidFill>
              <a:latin typeface="inherit"/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srgbClr val="0070C0"/>
                </a:solidFill>
                <a:latin typeface="inherit"/>
                <a:sym typeface="Wingdings" panose="05000000000000000000" pitchFamily="2" charset="2"/>
              </a:rPr>
              <a:t>Termine</a:t>
            </a:r>
            <a:r>
              <a:rPr lang="en-US" b="1" dirty="0">
                <a:solidFill>
                  <a:srgbClr val="0070C0"/>
                </a:solidFill>
                <a:latin typeface="inherit"/>
                <a:sym typeface="Wingdings" panose="05000000000000000000" pitchFamily="2" charset="2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inherit"/>
                <a:sym typeface="Wingdings" panose="05000000000000000000" pitchFamily="2" charset="2"/>
              </a:rPr>
              <a:t>6. bis 10. </a:t>
            </a:r>
            <a:r>
              <a:rPr lang="en-US" b="1" dirty="0" err="1">
                <a:solidFill>
                  <a:srgbClr val="0070C0"/>
                </a:solidFill>
                <a:latin typeface="inherit"/>
                <a:sym typeface="Wingdings" panose="05000000000000000000" pitchFamily="2" charset="2"/>
              </a:rPr>
              <a:t>Februar</a:t>
            </a:r>
            <a:r>
              <a:rPr lang="en-US" b="1" dirty="0">
                <a:solidFill>
                  <a:srgbClr val="0070C0"/>
                </a:solidFill>
                <a:latin typeface="inherit"/>
                <a:sym typeface="Wingdings" panose="05000000000000000000" pitchFamily="2" charset="2"/>
              </a:rPr>
              <a:t> 2025</a:t>
            </a:r>
            <a:endParaRPr lang="en-US" b="1" dirty="0">
              <a:solidFill>
                <a:srgbClr val="0070C0"/>
              </a:solidFill>
              <a:latin typeface="inherit"/>
            </a:endParaRPr>
          </a:p>
        </p:txBody>
      </p:sp>
      <p:pic>
        <p:nvPicPr>
          <p:cNvPr id="20" name="Inhaltsplatzhalter 19" descr="Ein Bild, das Text, Gras, draußen enthält.&#10;&#10;Automatisch generierte Beschreibung">
            <a:extLst>
              <a:ext uri="{FF2B5EF4-FFF2-40B4-BE49-F238E27FC236}">
                <a16:creationId xmlns:a16="http://schemas.microsoft.com/office/drawing/2014/main" id="{CE8A35B3-CDEA-4146-9E07-3259B00AC207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806" r="25413"/>
          <a:stretch/>
        </p:blipFill>
        <p:spPr>
          <a:xfrm>
            <a:off x="5878849" y="10"/>
            <a:ext cx="6313150" cy="6857987"/>
          </a:xfrm>
          <a:custGeom>
            <a:avLst/>
            <a:gdLst/>
            <a:ahLst/>
            <a:cxnLst/>
            <a:rect l="l" t="t" r="r" b="b"/>
            <a:pathLst>
              <a:path w="6313150" h="6857997">
                <a:moveTo>
                  <a:pt x="65565" y="0"/>
                </a:moveTo>
                <a:lnTo>
                  <a:pt x="6313150" y="0"/>
                </a:lnTo>
                <a:lnTo>
                  <a:pt x="6313150" y="6857997"/>
                </a:lnTo>
                <a:lnTo>
                  <a:pt x="3293946" y="6857997"/>
                </a:lnTo>
                <a:lnTo>
                  <a:pt x="3235857" y="6823061"/>
                </a:lnTo>
                <a:cubicBezTo>
                  <a:pt x="1291240" y="5592803"/>
                  <a:pt x="0" y="3423096"/>
                  <a:pt x="0" y="951803"/>
                </a:cubicBezTo>
                <a:cubicBezTo>
                  <a:pt x="0" y="727140"/>
                  <a:pt x="10673" y="504970"/>
                  <a:pt x="31536" y="28577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61146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</Words>
  <Application>Microsoft Office PowerPoint</Application>
  <PresentationFormat>Breitbild</PresentationFormat>
  <Paragraphs>135</Paragraphs>
  <Slides>11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Candara</vt:lpstr>
      <vt:lpstr>inherit</vt:lpstr>
      <vt:lpstr>MS Shell Dlg 2</vt:lpstr>
      <vt:lpstr>Open Sans</vt:lpstr>
      <vt:lpstr>Wingdings</vt:lpstr>
      <vt:lpstr>Office</vt:lpstr>
      <vt:lpstr>PowerPoint-Präsentation</vt:lpstr>
      <vt:lpstr>PowerPoint-Präsentation</vt:lpstr>
      <vt:lpstr>Realschule in Bayern</vt:lpstr>
      <vt:lpstr>Übertritt</vt:lpstr>
      <vt:lpstr>Wahlpflichtfächergruppen</vt:lpstr>
      <vt:lpstr>Wahlpflichtfächergruppen</vt:lpstr>
      <vt:lpstr>Schulen im Stadtgebiet </vt:lpstr>
      <vt:lpstr>Realschule und dann…</vt:lpstr>
      <vt:lpstr>Anmeldung</vt:lpstr>
      <vt:lpstr>SAFE THE DATE  INFOABEND  5. Februar 2025 um 18 Uhr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Robert Heim</dc:creator>
  <cp:lastModifiedBy>Kathrin Heim</cp:lastModifiedBy>
  <cp:revision>26</cp:revision>
  <dcterms:created xsi:type="dcterms:W3CDTF">2021-02-27T13:12:08Z</dcterms:created>
  <dcterms:modified xsi:type="dcterms:W3CDTF">2024-11-05T18:25:49Z</dcterms:modified>
</cp:coreProperties>
</file>